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6" r:id="rId4"/>
    <p:sldId id="258" r:id="rId5"/>
    <p:sldId id="259" r:id="rId6"/>
    <p:sldId id="271" r:id="rId7"/>
    <p:sldId id="275" r:id="rId8"/>
    <p:sldId id="276" r:id="rId9"/>
    <p:sldId id="277" r:id="rId10"/>
    <p:sldId id="274" r:id="rId11"/>
    <p:sldId id="260" r:id="rId12"/>
    <p:sldId id="267" r:id="rId13"/>
    <p:sldId id="272" r:id="rId14"/>
    <p:sldId id="261" r:id="rId15"/>
    <p:sldId id="264" r:id="rId16"/>
    <p:sldId id="270" r:id="rId17"/>
    <p:sldId id="273" r:id="rId18"/>
    <p:sldId id="269" r:id="rId19"/>
    <p:sldId id="263" r:id="rId20"/>
    <p:sldId id="265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6CF921E-F6F0-4552-9661-1B35F8A37312}">
          <p14:sldIdLst>
            <p14:sldId id="256"/>
          </p14:sldIdLst>
        </p14:section>
        <p14:section name="廣結善緣" id="{D9840E7B-A515-4F5F-89DD-B816BB2FB129}">
          <p14:sldIdLst>
            <p14:sldId id="268"/>
            <p14:sldId id="266"/>
          </p14:sldIdLst>
        </p14:section>
        <p14:section name="增進「生活智慧」" id="{C2256CB8-204F-49C9-88B6-9D06449DC6CA}">
          <p14:sldIdLst>
            <p14:sldId id="258"/>
            <p14:sldId id="259"/>
            <p14:sldId id="271"/>
            <p14:sldId id="275"/>
            <p14:sldId id="276"/>
            <p14:sldId id="277"/>
          </p14:sldIdLst>
        </p14:section>
        <p14:section name="做好「情緒管理」" id="{1EF206DC-45ED-4081-A05B-962C07055A9C}">
          <p14:sldIdLst>
            <p14:sldId id="274"/>
            <p14:sldId id="260"/>
            <p14:sldId id="267"/>
          </p14:sldIdLst>
        </p14:section>
        <p14:section name="「為人之道」" id="{DBF58BF3-5447-45E8-88B0-26C85E92AFD1}">
          <p14:sldIdLst>
            <p14:sldId id="272"/>
            <p14:sldId id="261"/>
          </p14:sldIdLst>
        </p14:section>
        <p14:section name="「人際關係」" id="{27D8F2C4-095F-4D57-B241-BD93E2E51119}">
          <p14:sldIdLst>
            <p14:sldId id="264"/>
            <p14:sldId id="270"/>
            <p14:sldId id="273"/>
          </p14:sldIdLst>
        </p14:section>
        <p14:section name="「處世警語」" id="{5DE42599-A32C-4972-A80C-D21341E9F642}">
          <p14:sldIdLst>
            <p14:sldId id="269"/>
            <p14:sldId id="263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FF00"/>
    <a:srgbClr val="FF6600"/>
    <a:srgbClr val="969696"/>
    <a:srgbClr val="DDDDDD"/>
    <a:srgbClr val="4D4D4D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86541" autoAdjust="0"/>
  </p:normalViewPr>
  <p:slideViewPr>
    <p:cSldViewPr>
      <p:cViewPr>
        <p:scale>
          <a:sx n="75" d="100"/>
          <a:sy n="75" d="100"/>
        </p:scale>
        <p:origin x="-81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C0B74D8-C7B7-488B-BF06-6539137EB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981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C985A2C-8E83-4D7F-BF81-CBE2B5A589AC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4B7D16B-3AC4-4648-995E-05206B9C6CC9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遵行「說話十要十勿準則」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說話有如開車，口德就像方向盤和煞車，如果唇舌缺德，必然口不擇言，遲早會釀成口禍，就如開車不守規則，沒有控制好方向盤和煞車，恣意橫衝直撞，也遲早會釀成車禍。俗云</a:t>
            </a:r>
            <a:r>
              <a:rPr lang="en-US" altLang="zh-TW" dirty="0" smtClean="0"/>
              <a:t>:</a:t>
            </a:r>
            <a:r>
              <a:rPr lang="zh-TW" altLang="en-US" dirty="0" smtClean="0"/>
              <a:t>「禍從口無遮攔起，福從話語得體出。」可見口頭溝通的結果是福是禍，端看能否善用口德、管好唇舌。為了能充分運用口德，體現優美的人文素養，我願建請大家儘量遵守「說話十要十勿準則」。這「十要十勿」即代表十種「好話」與「壞話」的主要根源（余玉照，民</a:t>
            </a:r>
            <a:r>
              <a:rPr lang="en-US" altLang="zh-TW" dirty="0" smtClean="0"/>
              <a:t>91d</a:t>
            </a:r>
            <a:r>
              <a:rPr lang="zh-TW" altLang="en-US" dirty="0" smtClean="0"/>
              <a:t>）。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一、  要以口修行，勿造謠誹謗─「以口修行」的觀念非常值得全面宣揚，因為「以口作惡」之害往往比殺人偷盜還要嚴酷，而造謠誹謗之劣行可能毀人名節，甚而殺人不見血，成為世間極其可怕的一種罪孽。度</a:t>
            </a:r>
          </a:p>
          <a:p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二、  要管好情緒，勿濫發脾氣─這有賴高度情感智慧的發揮，倘若 </a:t>
            </a:r>
          </a:p>
          <a:p>
            <a:r>
              <a:rPr lang="en-US" altLang="zh-TW" dirty="0" smtClean="0"/>
              <a:t>EQ</a:t>
            </a:r>
            <a:r>
              <a:rPr lang="zh-TW" altLang="en-US" dirty="0" smtClean="0"/>
              <a:t>低劣，則很可能在進行人際溝通時，動輒大發雷霆，或粗話毒語連篇，或任性摔人電話，或與人大打出手，甚或導致命案。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三、  要樂於讚勉，勿吹毛求疵─稱讚或勉勵的話語具有宏大的引人向上的力量；吹毛求疵者缺乏寬恕包容的修養，故常使人懊惱氣餒，甚或使人厭惡仇恨。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四、  要就事論事，勿攻擊人身─客觀公允的評論，容易說服別人，獲得共鳴；人身攻擊則必然惹起反彈，引發衝突，破壞溝通。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五、  要合理論斷，勿以偏概全─有一分實據，作一分論斷；概論式的評述常流於偏頗膚淺，易於造成誤會。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六、  要尊重異見，勿剛愎自用─展現雍容大度，力戒自以為是。面對分歧相異的見解，必須以誠懇包容的民主態度去理解調和，試圖尋求最合宜可行的共識。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七、  要寬容體諒，勿撕破面子─得饒人處且饒人，既不曲意討好，也不鄉愿處世，只要對方有溝通遷善的誠意，就要設法給人下台階，保護其顏面。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八、  要慎思謹言，勿胡言亂語─該說什麼和該怎麼說須靠智慧審慎判斷，唯有判斷正確，處處拿揑得宜，始能做好溝通。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九、  要幽默自然，勿出言施暴─幽默是言語的甘草香料，而言語暴力是人際關係的凶惡殺手。 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十、  要將心比心，勿自大自私─抱持「己欲立而立人，己欲達而達人」之誠心善念與「同理心」，大概就能在各種溝通說話場域中，有效杜絶各式各樣惡劣的表達了。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B74D8-C7B7-488B-BF06-6539137EBA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6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B74D8-C7B7-488B-BF06-6539137EBA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96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697E-C847-44CC-9D64-42B4C4A630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19214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C065-A127-4807-8FE6-5C3F98A67E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8414360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8585-EA97-43CC-B8D3-7CFE40982D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206890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8A49-D9FC-4B4B-AE7B-C4061B278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791167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CBC1-2400-4457-BD87-D9917EB95D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59602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A342-681F-4CDF-91FD-8A2FC0E5E0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023266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0CE5-71ED-4853-A7F3-CF04A9289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75140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72E5-8639-4AE6-8EE2-7EB070ADEF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625345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A8CC-CCA9-48F2-99EA-7BBDBFCDD9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013390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0BC1-237C-4200-B99A-A9F9A7EB7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624026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A1C2-028F-4866-A3C8-EEDE5FB64B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824223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CC630DAB-652C-4A91-B768-0B8CF14CE4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>
            <a:grpSpLocks/>
          </p:cNvGrpSpPr>
          <p:nvPr/>
        </p:nvGrpSpPr>
        <p:grpSpPr bwMode="auto">
          <a:xfrm>
            <a:off x="0" y="0"/>
            <a:ext cx="2667000" cy="3886200"/>
            <a:chOff x="192" y="219"/>
            <a:chExt cx="2549" cy="3936"/>
          </a:xfrm>
        </p:grpSpPr>
        <p:pic>
          <p:nvPicPr>
            <p:cNvPr id="13319" name="Picture 9" descr="Oncidium globuliferum. A species orch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" t="2238" r="6779" b="2837"/>
            <a:stretch>
              <a:fillRect/>
            </a:stretch>
          </p:blipFill>
          <p:spPr bwMode="auto">
            <a:xfrm>
              <a:off x="192" y="219"/>
              <a:ext cx="2549" cy="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Rectangle 14"/>
            <p:cNvSpPr>
              <a:spLocks noChangeArrowheads="1"/>
            </p:cNvSpPr>
            <p:nvPr/>
          </p:nvSpPr>
          <p:spPr bwMode="auto">
            <a:xfrm>
              <a:off x="311" y="3931"/>
              <a:ext cx="1070" cy="16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929313" y="607218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zh-TW" altLang="en-US" sz="2000" b="1" dirty="0">
                <a:solidFill>
                  <a:srgbClr val="FF6600"/>
                </a:solidFill>
                <a:ea typeface="標楷體" pitchFamily="65" charset="-120"/>
              </a:rPr>
              <a:t>請按左鍵換頁</a:t>
            </a:r>
          </a:p>
        </p:txBody>
      </p:sp>
      <p:pic>
        <p:nvPicPr>
          <p:cNvPr id="13316" name="Picture 29" descr="C:\Documents and Settings\All Users.WINDOWS\Documents\Images GIF\Maison\Enceintes et phono\Enceinte 06.gif"/>
          <p:cNvPicPr>
            <a:picLocks noChangeAspect="1" noChangeArrowheads="1" noCrop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13463"/>
            <a:ext cx="5715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10"/>
          <p:cNvSpPr>
            <a:spLocks noChangeArrowheads="1"/>
          </p:cNvSpPr>
          <p:nvPr/>
        </p:nvSpPr>
        <p:spPr bwMode="auto">
          <a:xfrm>
            <a:off x="2928938" y="1928813"/>
            <a:ext cx="5699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8000" spc="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為人的藝術</a:t>
            </a:r>
            <a:endParaRPr lang="en-US" altLang="zh-TW" sz="8000" spc="6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8" name="矩形 11"/>
          <p:cNvSpPr>
            <a:spLocks noChangeArrowheads="1"/>
          </p:cNvSpPr>
          <p:nvPr/>
        </p:nvSpPr>
        <p:spPr bwMode="auto">
          <a:xfrm>
            <a:off x="1785938" y="4286250"/>
            <a:ext cx="503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800" spc="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～善緣貴人多～</a:t>
            </a:r>
          </a:p>
        </p:txBody>
      </p:sp>
    </p:spTree>
  </p:cSld>
  <p:clrMapOvr>
    <a:masterClrMapping/>
  </p:clrMapOvr>
  <p:transition>
    <p:sndAc>
      <p:stSnd loop="1">
        <p:snd r:embed="rId3" name="B02_A028_國語歌曲_2784：友情可貴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6" grpId="0"/>
      <p:bldP spid="13317" grpId="0"/>
      <p:bldP spid="133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6286500" y="142875"/>
            <a:ext cx="2711450" cy="3048000"/>
            <a:chOff x="786" y="471"/>
            <a:chExt cx="4199" cy="3294"/>
          </a:xfrm>
        </p:grpSpPr>
        <p:pic>
          <p:nvPicPr>
            <p:cNvPr id="19464" name="Picture 5" descr="Trisetella hoejerii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0" t="4951" r="5305" b="5925"/>
            <a:stretch>
              <a:fillRect/>
            </a:stretch>
          </p:blipFill>
          <p:spPr bwMode="auto">
            <a:xfrm>
              <a:off x="786" y="471"/>
              <a:ext cx="4199" cy="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13"/>
            <p:cNvSpPr>
              <a:spLocks noChangeArrowheads="1"/>
            </p:cNvSpPr>
            <p:nvPr/>
          </p:nvSpPr>
          <p:spPr bwMode="auto">
            <a:xfrm>
              <a:off x="4096" y="3557"/>
              <a:ext cx="859" cy="2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9459" name="矩形 4"/>
          <p:cNvSpPr>
            <a:spLocks noChangeArrowheads="1"/>
          </p:cNvSpPr>
          <p:nvPr/>
        </p:nvSpPr>
        <p:spPr bwMode="auto">
          <a:xfrm>
            <a:off x="1643063" y="285750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做好「情緒管理」</a:t>
            </a:r>
          </a:p>
        </p:txBody>
      </p:sp>
      <p:sp>
        <p:nvSpPr>
          <p:cNvPr id="19460" name="矩形 5"/>
          <p:cNvSpPr>
            <a:spLocks noChangeArrowheads="1"/>
          </p:cNvSpPr>
          <p:nvPr/>
        </p:nvSpPr>
        <p:spPr bwMode="auto">
          <a:xfrm>
            <a:off x="214313" y="1071563"/>
            <a:ext cx="6143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人緣好或不好，不完全靠天生條件或家世背景，根據社會心理學家研究發現，個人優點，往往成為影響人際關係的阻力，平庸缺陷反而是最大助力。</a:t>
            </a:r>
          </a:p>
        </p:txBody>
      </p:sp>
      <p:sp>
        <p:nvSpPr>
          <p:cNvPr id="19461" name="矩形 7"/>
          <p:cNvSpPr>
            <a:spLocks noChangeArrowheads="1"/>
          </p:cNvSpPr>
          <p:nvPr/>
        </p:nvSpPr>
        <p:spPr bwMode="auto">
          <a:xfrm>
            <a:off x="214313" y="4500563"/>
            <a:ext cx="8572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「攻人之惡，毋太嚴，要思其堪受；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教人之善，毋過高，當使其可從。」（菜根譚）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214313" y="3429000"/>
            <a:ext cx="8572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與人相處，平平淡淡；與人共事，和和氣氣；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平淡則能持久，和氣則能永樂。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63" name="矩形 9"/>
          <p:cNvSpPr>
            <a:spLocks noChangeArrowheads="1"/>
          </p:cNvSpPr>
          <p:nvPr/>
        </p:nvSpPr>
        <p:spPr bwMode="auto">
          <a:xfrm>
            <a:off x="214313" y="5572125"/>
            <a:ext cx="8572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處世讓一步為高，退步即進步的張本；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待人寬一分是福，利人實利己的根基。（菜根譚）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638800" y="3429000"/>
            <a:ext cx="3505200" cy="3124200"/>
            <a:chOff x="738" y="651"/>
            <a:chExt cx="4368" cy="3070"/>
          </a:xfrm>
        </p:grpSpPr>
        <p:pic>
          <p:nvPicPr>
            <p:cNvPr id="20487" name="Picture 5" descr="Phalaenopsis philippinensis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9" t="6425" r="3662" b="3491"/>
            <a:stretch>
              <a:fillRect/>
            </a:stretch>
          </p:blipFill>
          <p:spPr bwMode="auto">
            <a:xfrm>
              <a:off x="738" y="651"/>
              <a:ext cx="4368" cy="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3657" y="3456"/>
              <a:ext cx="1390" cy="1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0483" name="矩形 4"/>
          <p:cNvSpPr>
            <a:spLocks noChangeArrowheads="1"/>
          </p:cNvSpPr>
          <p:nvPr/>
        </p:nvSpPr>
        <p:spPr bwMode="auto">
          <a:xfrm>
            <a:off x="1928813" y="428625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做好「情緒管理」</a:t>
            </a:r>
          </a:p>
        </p:txBody>
      </p:sp>
      <p:sp>
        <p:nvSpPr>
          <p:cNvPr id="20484" name="矩形 9"/>
          <p:cNvSpPr>
            <a:spLocks noChangeArrowheads="1"/>
          </p:cNvSpPr>
          <p:nvPr/>
        </p:nvSpPr>
        <p:spPr bwMode="auto">
          <a:xfrm>
            <a:off x="571500" y="1357313"/>
            <a:ext cx="8572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做一個心理健康到處受歡迎的人：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柔軟、親切、樂觀、幽默、堅強、熱忱、耐煩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、關懷、圓融、積極、知足、自信、開放、喜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悅、平和。</a:t>
            </a:r>
            <a:endParaRPr lang="zh-TW" altLang="en-US" sz="2800"/>
          </a:p>
        </p:txBody>
      </p:sp>
      <p:sp>
        <p:nvSpPr>
          <p:cNvPr id="20485" name="矩形 10"/>
          <p:cNvSpPr>
            <a:spLocks noChangeArrowheads="1"/>
          </p:cNvSpPr>
          <p:nvPr/>
        </p:nvSpPr>
        <p:spPr bwMode="auto">
          <a:xfrm>
            <a:off x="0" y="3213100"/>
            <a:ext cx="592931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避免做一個不受歡迎的人：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易怒、急躁、固執、焦慮、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激動、不進取。</a:t>
            </a:r>
          </a:p>
        </p:txBody>
      </p:sp>
      <p:sp>
        <p:nvSpPr>
          <p:cNvPr id="20486" name="矩形 11"/>
          <p:cNvSpPr>
            <a:spLocks noChangeArrowheads="1"/>
          </p:cNvSpPr>
          <p:nvPr/>
        </p:nvSpPr>
        <p:spPr bwMode="auto">
          <a:xfrm>
            <a:off x="0" y="5013325"/>
            <a:ext cx="5940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樂莫大於無憂，苦莫大於多欲，富莫大於知足，貧莫大於貪婪。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1"/>
          <p:cNvGrpSpPr>
            <a:grpSpLocks/>
          </p:cNvGrpSpPr>
          <p:nvPr/>
        </p:nvGrpSpPr>
        <p:grpSpPr bwMode="auto">
          <a:xfrm>
            <a:off x="6629400" y="3643313"/>
            <a:ext cx="2514600" cy="3048000"/>
            <a:chOff x="123" y="174"/>
            <a:chExt cx="2562" cy="3970"/>
          </a:xfrm>
        </p:grpSpPr>
        <p:pic>
          <p:nvPicPr>
            <p:cNvPr id="21509" name="Picture 4" descr="Polystachya vulcanica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" t="2061" r="4065" b="2240"/>
            <a:stretch>
              <a:fillRect/>
            </a:stretch>
          </p:blipFill>
          <p:spPr bwMode="auto">
            <a:xfrm>
              <a:off x="123" y="174"/>
              <a:ext cx="2562" cy="3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Rectangle 23"/>
            <p:cNvSpPr>
              <a:spLocks noChangeArrowheads="1"/>
            </p:cNvSpPr>
            <p:nvPr/>
          </p:nvSpPr>
          <p:spPr bwMode="auto">
            <a:xfrm>
              <a:off x="1830" y="3835"/>
              <a:ext cx="814" cy="18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1511" name="Line 24"/>
            <p:cNvSpPr>
              <a:spLocks noChangeShapeType="1"/>
            </p:cNvSpPr>
            <p:nvPr/>
          </p:nvSpPr>
          <p:spPr bwMode="auto">
            <a:xfrm>
              <a:off x="165" y="4133"/>
              <a:ext cx="4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07" name="矩形 5"/>
          <p:cNvSpPr>
            <a:spLocks noChangeArrowheads="1"/>
          </p:cNvSpPr>
          <p:nvPr/>
        </p:nvSpPr>
        <p:spPr bwMode="auto">
          <a:xfrm>
            <a:off x="1714500" y="428625"/>
            <a:ext cx="387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做好「情緒管理」</a:t>
            </a:r>
          </a:p>
        </p:txBody>
      </p:sp>
      <p:sp>
        <p:nvSpPr>
          <p:cNvPr id="9" name="矩形 8"/>
          <p:cNvSpPr/>
          <p:nvPr/>
        </p:nvSpPr>
        <p:spPr>
          <a:xfrm>
            <a:off x="250825" y="1125538"/>
            <a:ext cx="8143875" cy="4789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學問使人謙虛，無知使人驕傲；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虛心使人高貴，自負使人膚淺。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9.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忍一句，禍根此處無從生；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饒一著，切莫與人爭強弱；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耐一時，火坑變成蓮花池；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退一步，便是人間修行路。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布袋和尚：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手把青秧插滿田，低頭便見水中天；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心地清淨方為道，退步原來是向前。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Sophronitis pygmaea. A species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6273" r="7355" b="7292"/>
          <a:stretch>
            <a:fillRect/>
          </a:stretch>
        </p:blipFill>
        <p:spPr bwMode="auto">
          <a:xfrm>
            <a:off x="6481763" y="3810000"/>
            <a:ext cx="26622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1928813" y="428625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講求「為人之道」</a:t>
            </a:r>
          </a:p>
        </p:txBody>
      </p:sp>
      <p:sp>
        <p:nvSpPr>
          <p:cNvPr id="4" name="矩形 3"/>
          <p:cNvSpPr/>
          <p:nvPr/>
        </p:nvSpPr>
        <p:spPr>
          <a:xfrm>
            <a:off x="539750" y="1412875"/>
            <a:ext cx="8604250" cy="1373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凡事與人比較，生活就會不快樂：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中國古農村社會有句諺語，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「寧與他人賽種田，不和他人比過年」。</a:t>
            </a: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323850" y="2852738"/>
            <a:ext cx="7786688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凡不能信任的人，永遠難求成功。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存好心，說好話，做好事。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坦然接納自己，寬容對待別人。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有緣相識是福氣，懂得珍惜是智慧。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4" grpId="0"/>
      <p:bldP spid="225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1714500" y="214313"/>
            <a:ext cx="387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講求「為人之道」</a:t>
            </a:r>
          </a:p>
        </p:txBody>
      </p:sp>
      <p:grpSp>
        <p:nvGrpSpPr>
          <p:cNvPr id="23555" name="Group 12"/>
          <p:cNvGrpSpPr>
            <a:grpSpLocks/>
          </p:cNvGrpSpPr>
          <p:nvPr/>
        </p:nvGrpSpPr>
        <p:grpSpPr bwMode="auto">
          <a:xfrm>
            <a:off x="6858000" y="3286125"/>
            <a:ext cx="2286000" cy="3367088"/>
            <a:chOff x="96" y="96"/>
            <a:chExt cx="1653" cy="2256"/>
          </a:xfrm>
        </p:grpSpPr>
        <p:pic>
          <p:nvPicPr>
            <p:cNvPr id="2355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" t="3172" r="2646" b="414"/>
            <a:stretch>
              <a:fillRect/>
            </a:stretch>
          </p:blipFill>
          <p:spPr bwMode="auto">
            <a:xfrm>
              <a:off x="96" y="96"/>
              <a:ext cx="1653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AutoShape 14"/>
            <p:cNvSpPr>
              <a:spLocks noChangeArrowheads="1"/>
            </p:cNvSpPr>
            <p:nvPr/>
          </p:nvSpPr>
          <p:spPr bwMode="auto">
            <a:xfrm rot="1034780">
              <a:off x="576" y="2160"/>
              <a:ext cx="432" cy="192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0" name="AutoShape 15"/>
            <p:cNvSpPr>
              <a:spLocks noChangeArrowheads="1"/>
            </p:cNvSpPr>
            <p:nvPr/>
          </p:nvSpPr>
          <p:spPr bwMode="auto">
            <a:xfrm rot="20770347" flipH="1">
              <a:off x="1008" y="2112"/>
              <a:ext cx="432" cy="240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1" name="Line 16"/>
            <p:cNvSpPr>
              <a:spLocks noChangeShapeType="1"/>
            </p:cNvSpPr>
            <p:nvPr/>
          </p:nvSpPr>
          <p:spPr bwMode="auto">
            <a:xfrm>
              <a:off x="672" y="2112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62" name="Line 17"/>
            <p:cNvSpPr>
              <a:spLocks noChangeShapeType="1"/>
            </p:cNvSpPr>
            <p:nvPr/>
          </p:nvSpPr>
          <p:spPr bwMode="auto">
            <a:xfrm flipV="1">
              <a:off x="1336" y="2016"/>
              <a:ext cx="48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3556" name="矩形 16"/>
          <p:cNvSpPr>
            <a:spLocks noChangeArrowheads="1"/>
          </p:cNvSpPr>
          <p:nvPr/>
        </p:nvSpPr>
        <p:spPr bwMode="auto">
          <a:xfrm>
            <a:off x="323850" y="3789363"/>
            <a:ext cx="67849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9.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路當窄處，須讓一步與人行；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滋味濃時，須留三分與人食。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喜時之言多失信，怒時之言多失禮。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 </a:t>
            </a:r>
            <a:r>
              <a:rPr lang="zh-TW" altLang="en-US"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是非終日有，不聽自然無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3557" name="矩形 17"/>
          <p:cNvSpPr>
            <a:spLocks noChangeArrowheads="1"/>
          </p:cNvSpPr>
          <p:nvPr/>
        </p:nvSpPr>
        <p:spPr bwMode="auto">
          <a:xfrm>
            <a:off x="142875" y="1052513"/>
            <a:ext cx="90011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以喜悅的心，讚賞別人的成就。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Arial" charset="0"/>
              <a:buAutoNum type="arabicPeriod"/>
            </a:pPr>
            <a:endParaRPr lang="zh-TW" altLang="en-US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饒人之過，則易於遷善；饒己之過，則己易於再犯。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不做壞事，不怕人言；不說壞話，不怕人疑。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2"/>
          <p:cNvSpPr>
            <a:spLocks noChangeArrowheads="1"/>
          </p:cNvSpPr>
          <p:nvPr/>
        </p:nvSpPr>
        <p:spPr bwMode="auto">
          <a:xfrm>
            <a:off x="3786188" y="500063"/>
            <a:ext cx="387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圓融「人際關係」</a:t>
            </a:r>
          </a:p>
        </p:txBody>
      </p:sp>
      <p:grpSp>
        <p:nvGrpSpPr>
          <p:cNvPr id="24579" name="Group 9"/>
          <p:cNvGrpSpPr>
            <a:grpSpLocks/>
          </p:cNvGrpSpPr>
          <p:nvPr/>
        </p:nvGrpSpPr>
        <p:grpSpPr bwMode="auto">
          <a:xfrm>
            <a:off x="0" y="0"/>
            <a:ext cx="2819400" cy="3276600"/>
            <a:chOff x="121" y="292"/>
            <a:chExt cx="2438" cy="3777"/>
          </a:xfrm>
        </p:grpSpPr>
        <p:pic>
          <p:nvPicPr>
            <p:cNvPr id="24584" name="Picture 4" descr="Studio/studarettia macroplectron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" r="10236" b="7292"/>
            <a:stretch>
              <a:fillRect/>
            </a:stretch>
          </p:blipFill>
          <p:spPr bwMode="auto">
            <a:xfrm>
              <a:off x="121" y="292"/>
              <a:ext cx="2438" cy="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11"/>
            <p:cNvSpPr>
              <a:spLocks noChangeArrowheads="1"/>
            </p:cNvSpPr>
            <p:nvPr/>
          </p:nvSpPr>
          <p:spPr bwMode="auto">
            <a:xfrm>
              <a:off x="128" y="3968"/>
              <a:ext cx="1143" cy="10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4580" name="矩形 5"/>
          <p:cNvSpPr>
            <a:spLocks noChangeArrowheads="1"/>
          </p:cNvSpPr>
          <p:nvPr/>
        </p:nvSpPr>
        <p:spPr bwMode="auto">
          <a:xfrm>
            <a:off x="468313" y="4149725"/>
            <a:ext cx="892968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講求溝通技巧所謂「運用之妙，存乎一心」，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溝通要有效是要選擇較可能達成目標的溝通方式。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若要指正別人的缺失或涉及隱私，不宜直接說出，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以免侵犯別人，傷及對方自尊，宜採迂迴戰術，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間接溝通，給彼此有緩衝空間。</a:t>
            </a:r>
          </a:p>
        </p:txBody>
      </p:sp>
      <p:sp>
        <p:nvSpPr>
          <p:cNvPr id="24581" name="矩形 6"/>
          <p:cNvSpPr>
            <a:spLocks noChangeArrowheads="1"/>
          </p:cNvSpPr>
          <p:nvPr/>
        </p:nvSpPr>
        <p:spPr bwMode="auto">
          <a:xfrm>
            <a:off x="3276600" y="1773238"/>
            <a:ext cx="55721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人際之間除了彼此欣賞、合作而覺得美好愉快外，有不少時候也須容忍、寬恕。</a:t>
            </a:r>
          </a:p>
        </p:txBody>
      </p:sp>
      <p:sp>
        <p:nvSpPr>
          <p:cNvPr id="24582" name="矩形 7"/>
          <p:cNvSpPr>
            <a:spLocks noChangeArrowheads="1"/>
          </p:cNvSpPr>
          <p:nvPr/>
        </p:nvSpPr>
        <p:spPr bwMode="auto">
          <a:xfrm>
            <a:off x="900113" y="3141663"/>
            <a:ext cx="7929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孔子說：「獨學而無友，則孤陋而寡聞」、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「益者三友，友直、友諒、友多聞」。</a:t>
            </a:r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3276600" y="1268413"/>
            <a:ext cx="285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培養幽默感。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/>
      <p:bldP spid="24581" grpId="0"/>
      <p:bldP spid="24582" grpId="0"/>
      <p:bldP spid="245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3500438" y="500063"/>
            <a:ext cx="3878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圓融「人際關係」</a:t>
            </a:r>
          </a:p>
        </p:txBody>
      </p:sp>
      <p:pic>
        <p:nvPicPr>
          <p:cNvPr id="25603" name="Picture 9" descr="Pleurothallis amparoana. A species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4704" r="10310" b="8400"/>
          <a:stretch>
            <a:fillRect/>
          </a:stretch>
        </p:blipFill>
        <p:spPr bwMode="auto">
          <a:xfrm>
            <a:off x="0" y="0"/>
            <a:ext cx="25146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500063" y="1285875"/>
            <a:ext cx="82153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溝通不定得「當面」，若彼此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已有成見，誤解或情緒失控時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，請人出面可能更好。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在情緒激動時，「氣話」殺傷力最強，「忍、忍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、忍」冷靜下來，少說兩句，待雙方都理智時再溝通，免得「兩敗俱傷」。</a:t>
            </a:r>
          </a:p>
          <a:p>
            <a:pPr marL="514350" indent="-514350">
              <a:buFont typeface="Arial" charset="0"/>
              <a:buAutoNum type="arabicPeriod"/>
            </a:pP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批評或安慰別人時，不可公開化，避免對方承受不了週遭眼光的壓力，此不但達不到溝通的目的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，反而招致對方怨恨，破壞了彼此的關係。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「揚善於公堂，規過於私室」。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5867400" y="0"/>
            <a:ext cx="3276600" cy="2914650"/>
            <a:chOff x="111" y="420"/>
            <a:chExt cx="3034" cy="3394"/>
          </a:xfrm>
        </p:grpSpPr>
        <p:pic>
          <p:nvPicPr>
            <p:cNvPr id="26629" name="Picture 5" descr="Sophronitis mantiquerae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9" r="7491" b="3139"/>
            <a:stretch>
              <a:fillRect/>
            </a:stretch>
          </p:blipFill>
          <p:spPr bwMode="auto">
            <a:xfrm>
              <a:off x="111" y="420"/>
              <a:ext cx="3004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2112" y="3465"/>
              <a:ext cx="1033" cy="19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6627" name="矩形 4"/>
          <p:cNvSpPr>
            <a:spLocks noChangeArrowheads="1"/>
          </p:cNvSpPr>
          <p:nvPr/>
        </p:nvSpPr>
        <p:spPr bwMode="auto">
          <a:xfrm>
            <a:off x="1187450" y="765175"/>
            <a:ext cx="384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圓融「人際關係」</a:t>
            </a:r>
          </a:p>
        </p:txBody>
      </p:sp>
      <p:sp>
        <p:nvSpPr>
          <p:cNvPr id="26628" name="矩形 5"/>
          <p:cNvSpPr>
            <a:spLocks noChangeArrowheads="1"/>
          </p:cNvSpPr>
          <p:nvPr/>
        </p:nvSpPr>
        <p:spPr bwMode="auto">
          <a:xfrm>
            <a:off x="395288" y="2924175"/>
            <a:ext cx="80724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工作上的私下溝通即「非正式溝通」，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若事前虛心請教，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會議上即可收「水到渠成」之效。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待人誠實謙虛和氣，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說「該說的話」而非「想說的話」。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4"/>
          <p:cNvGrpSpPr>
            <a:grpSpLocks/>
          </p:cNvGrpSpPr>
          <p:nvPr/>
        </p:nvGrpSpPr>
        <p:grpSpPr bwMode="auto">
          <a:xfrm>
            <a:off x="0" y="0"/>
            <a:ext cx="2574925" cy="3571875"/>
            <a:chOff x="1078" y="-193"/>
            <a:chExt cx="2661" cy="4301"/>
          </a:xfrm>
        </p:grpSpPr>
        <p:pic>
          <p:nvPicPr>
            <p:cNvPr id="27653" name="Picture 12" descr="Trichocentrum candidum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" t="1019" r="6667" b="3656"/>
            <a:stretch>
              <a:fillRect/>
            </a:stretch>
          </p:blipFill>
          <p:spPr bwMode="auto">
            <a:xfrm>
              <a:off x="1078" y="-193"/>
              <a:ext cx="2661" cy="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798" y="3849"/>
              <a:ext cx="941" cy="2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3929063" y="35718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處世警語</a:t>
            </a: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684213" y="1341438"/>
            <a:ext cx="81438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良言一句三冬暖，惡語傷人六月寒。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少說抱怨的話，多說寬容的話；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少說諷刺的話，多說尊重的話；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少說拒絕的話，多說關懷的話；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少說命令的話，多說商量的話；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         少說批評的話，多說鼓勵的話。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2.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少一分冷嘲和責罵，多一分體諒和關懷；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短短幾句讚美，勝過長長一串指責。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3.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做個受人歡迎的人－凡事為他人想，</a:t>
            </a:r>
          </a:p>
          <a:p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  往往會有意外的收穫。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Rossioglossum grande. A species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4503" r="8398" b="8400"/>
          <a:stretch>
            <a:fillRect/>
          </a:stretch>
        </p:blipFill>
        <p:spPr bwMode="auto">
          <a:xfrm>
            <a:off x="152400" y="152400"/>
            <a:ext cx="2644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63" y="949325"/>
            <a:ext cx="842962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懂得喝酒的人找到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感覺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懂得知足的人找到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快樂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懂得放下的人找到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自在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懂得珍惜的人找到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幸福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懂得放心的人找到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輕鬆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懂得遺忘的人找到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自由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懂得關懷的人找到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朋友</a:t>
            </a:r>
            <a:r>
              <a:rPr lang="zh-TW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天冷不是冷，心寒才是寒，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   願您的心永遠暖呼呼！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/>
          <p:cNvGrpSpPr>
            <a:grpSpLocks/>
          </p:cNvGrpSpPr>
          <p:nvPr/>
        </p:nvGrpSpPr>
        <p:grpSpPr bwMode="auto">
          <a:xfrm rot="5400000">
            <a:off x="5800725" y="-85725"/>
            <a:ext cx="2971800" cy="3429000"/>
            <a:chOff x="131" y="183"/>
            <a:chExt cx="2560" cy="3888"/>
          </a:xfrm>
        </p:grpSpPr>
        <p:pic>
          <p:nvPicPr>
            <p:cNvPr id="14341" name="Picture 9" descr="Phalaenopsis lindenii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9" t="2464" r="4132" b="3674"/>
            <a:stretch>
              <a:fillRect/>
            </a:stretch>
          </p:blipFill>
          <p:spPr bwMode="auto">
            <a:xfrm>
              <a:off x="131" y="183"/>
              <a:ext cx="25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792" y="3858"/>
              <a:ext cx="750" cy="16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1643063" y="500063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廣結善緣</a:t>
            </a:r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571500" y="1571625"/>
            <a:ext cx="79295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有什麼觀念，就有什麼行為；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有什麼行為，就有什麼習慣；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有什麼習慣，就有什麼性格；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有什麼性格，就有什麼命運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觀念</a:t>
            </a:r>
            <a:r>
              <a:rPr lang="en-US" altLang="zh-TW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行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習慣</a:t>
            </a:r>
            <a:r>
              <a:rPr lang="en-US" altLang="zh-TW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性格</a:t>
            </a:r>
            <a:r>
              <a:rPr lang="en-US" altLang="zh-TW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命運</a:t>
            </a:r>
            <a:endParaRPr lang="zh-TW" altLang="en-US" sz="28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對長輩謙虛是本分，對平輩謙虛是修養，    對晚輩謙虛是高貴，對所有人謙虛是安全。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廣結善緣，圓融的人際關係（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EQ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）：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最偉大的溝通技巧，就是尊重別人的意見。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152400" y="152400"/>
            <a:ext cx="2514600" cy="3200400"/>
            <a:chOff x="1161" y="222"/>
            <a:chExt cx="2355" cy="3956"/>
          </a:xfrm>
        </p:grpSpPr>
        <p:pic>
          <p:nvPicPr>
            <p:cNvPr id="29703" name="Picture 4" descr="Scleochilus latipetalus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6" t="3069" r="6145" b="5130"/>
            <a:stretch>
              <a:fillRect/>
            </a:stretch>
          </p:blipFill>
          <p:spPr bwMode="auto">
            <a:xfrm>
              <a:off x="1177" y="222"/>
              <a:ext cx="2339" cy="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Rectangle 4"/>
            <p:cNvSpPr>
              <a:spLocks noChangeArrowheads="1"/>
            </p:cNvSpPr>
            <p:nvPr/>
          </p:nvSpPr>
          <p:spPr bwMode="auto">
            <a:xfrm>
              <a:off x="1161" y="4032"/>
              <a:ext cx="814" cy="1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843213" y="3213100"/>
            <a:ext cx="53276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4800">
                <a:solidFill>
                  <a:schemeClr val="bg1"/>
                </a:solidFill>
                <a:latin typeface="王漢宗波卡體一空陰" pitchFamily="18" charset="-120"/>
                <a:ea typeface="王漢宗波卡體一空陰" pitchFamily="18" charset="-120"/>
              </a:rPr>
              <a:t>珍惜才會擁有、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sz="4800">
                <a:solidFill>
                  <a:schemeClr val="bg1"/>
                </a:solidFill>
                <a:latin typeface="王漢宗波卡體一空陰" pitchFamily="18" charset="-120"/>
                <a:ea typeface="王漢宗波卡體一空陰" pitchFamily="18" charset="-120"/>
              </a:rPr>
              <a:t>感恩才會長久。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epanthes escobariana. A species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454" r="4460" b="7690"/>
          <a:stretch>
            <a:fillRect/>
          </a:stretch>
        </p:blipFill>
        <p:spPr bwMode="auto">
          <a:xfrm>
            <a:off x="106363" y="152400"/>
            <a:ext cx="26685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2571750" y="1357313"/>
            <a:ext cx="6215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建立好人緣的「五心」：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誠摯心、寬恕心、同理心、助人心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、感恩心。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建立好人緣的「五好」：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心地好、態度好、表情好、言語好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、行為好。</a:t>
            </a:r>
          </a:p>
          <a:p>
            <a:pPr marL="514350" indent="-514350"/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</p:txBody>
      </p:sp>
      <p:sp>
        <p:nvSpPr>
          <p:cNvPr id="15364" name="矩形 6"/>
          <p:cNvSpPr>
            <a:spLocks noChangeArrowheads="1"/>
          </p:cNvSpPr>
          <p:nvPr/>
        </p:nvSpPr>
        <p:spPr bwMode="auto">
          <a:xfrm>
            <a:off x="250825" y="4357688"/>
            <a:ext cx="867886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心懷善念，日日是好日，和睦鄰里，處處是淨土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問心無愧，日日都是過好日子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願意聽人傾訴，以同理心「感同身受」，給予關懷、讚美、體諒。</a:t>
            </a:r>
          </a:p>
        </p:txBody>
      </p:sp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3571875" y="357188"/>
            <a:ext cx="203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廣結善緣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irrhopetalum cinnabarianum. A species orch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5075" r="9256" b="8511"/>
          <a:stretch>
            <a:fillRect/>
          </a:stretch>
        </p:blipFill>
        <p:spPr bwMode="auto">
          <a:xfrm>
            <a:off x="0" y="0"/>
            <a:ext cx="2967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3857625" y="714375"/>
            <a:ext cx="3878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增進「生活智慧」</a:t>
            </a: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3286125" y="2000250"/>
            <a:ext cx="5572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「滿招損，謙受益」、「活到老，學到老」，不斷學習新事物，充實活力與智慧，也贏得大家的敬愛。</a:t>
            </a:r>
          </a:p>
        </p:txBody>
      </p:sp>
      <p:sp>
        <p:nvSpPr>
          <p:cNvPr id="16389" name="矩形 7"/>
          <p:cNvSpPr>
            <a:spLocks noChangeArrowheads="1"/>
          </p:cNvSpPr>
          <p:nvPr/>
        </p:nvSpPr>
        <p:spPr bwMode="auto">
          <a:xfrm>
            <a:off x="395288" y="4000500"/>
            <a:ext cx="86058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人生不如意之事十之八九：風吹柳動，未見柳折。忍得一番橫逆，便增一番氣度。</a:t>
            </a:r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en-US" altLang="zh-TW" sz="28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千金難買早知道，後悔沒有特效藥；經驗能教人聰明，吃虧能教人謹慎。挫折可以使自己成長。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 rot="5400000">
            <a:off x="152400" y="-152400"/>
            <a:ext cx="3200400" cy="3505200"/>
            <a:chOff x="1543" y="165"/>
            <a:chExt cx="2597" cy="3981"/>
          </a:xfrm>
        </p:grpSpPr>
        <p:pic>
          <p:nvPicPr>
            <p:cNvPr id="17414" name="Picture 4" descr="Solinidiopsis tigriodes. A species orchi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" t="8311" r="7916" b="4256"/>
            <a:stretch>
              <a:fillRect/>
            </a:stretch>
          </p:blipFill>
          <p:spPr bwMode="auto">
            <a:xfrm>
              <a:off x="1543" y="201"/>
              <a:ext cx="2597" cy="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Rectangle 12"/>
            <p:cNvSpPr>
              <a:spLocks noChangeArrowheads="1"/>
            </p:cNvSpPr>
            <p:nvPr/>
          </p:nvSpPr>
          <p:spPr bwMode="auto">
            <a:xfrm>
              <a:off x="3447" y="165"/>
              <a:ext cx="686" cy="9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411" name="矩形 10"/>
          <p:cNvSpPr>
            <a:spLocks noChangeArrowheads="1"/>
          </p:cNvSpPr>
          <p:nvPr/>
        </p:nvSpPr>
        <p:spPr bwMode="auto">
          <a:xfrm>
            <a:off x="4214813" y="714375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增進「生活智慧」</a:t>
            </a:r>
          </a:p>
        </p:txBody>
      </p:sp>
      <p:sp>
        <p:nvSpPr>
          <p:cNvPr id="12" name="矩形 11"/>
          <p:cNvSpPr/>
          <p:nvPr/>
        </p:nvSpPr>
        <p:spPr>
          <a:xfrm>
            <a:off x="3348038" y="2133600"/>
            <a:ext cx="6588125" cy="1800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認識別人容易，認識自己困難；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為自己著想容易，為別人著想困難。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</p:txBody>
      </p:sp>
      <p:sp>
        <p:nvSpPr>
          <p:cNvPr id="17413" name="矩形 12"/>
          <p:cNvSpPr>
            <a:spLocks noChangeArrowheads="1"/>
          </p:cNvSpPr>
          <p:nvPr/>
        </p:nvSpPr>
        <p:spPr bwMode="auto">
          <a:xfrm>
            <a:off x="571500" y="3643313"/>
            <a:ext cx="78581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討盡天下便宜，就要上盡天下當；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做盡天下好事，就能享盡天下福。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6.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學得一分癡呆，多一分快活；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學得一分退讓，討一分便宜。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4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olinidiopsis tigriodes. A species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3757" b="9633"/>
          <a:stretch>
            <a:fillRect/>
          </a:stretch>
        </p:blipFill>
        <p:spPr bwMode="auto">
          <a:xfrm>
            <a:off x="0" y="3200400"/>
            <a:ext cx="2778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2071688" y="571500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增進「生活智慧」</a:t>
            </a:r>
          </a:p>
        </p:txBody>
      </p:sp>
      <p:sp>
        <p:nvSpPr>
          <p:cNvPr id="6" name="矩形 5"/>
          <p:cNvSpPr/>
          <p:nvPr/>
        </p:nvSpPr>
        <p:spPr>
          <a:xfrm>
            <a:off x="785813" y="1643063"/>
            <a:ext cx="74295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安詳是處世第一法，涵容是待人第一法，  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謙退是保身第一法，灑脫是養心第一法。</a:t>
            </a:r>
          </a:p>
        </p:txBody>
      </p:sp>
      <p:sp>
        <p:nvSpPr>
          <p:cNvPr id="18437" name="矩形 6"/>
          <p:cNvSpPr>
            <a:spLocks noChangeArrowheads="1"/>
          </p:cNvSpPr>
          <p:nvPr/>
        </p:nvSpPr>
        <p:spPr bwMode="auto">
          <a:xfrm>
            <a:off x="2843213" y="3212976"/>
            <a:ext cx="65881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真正的快樂，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不在於擁有的多，而是計較的少。</a:t>
            </a:r>
          </a:p>
          <a:p>
            <a:pPr marL="514350" indent="-514350"/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9. 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山不轉，路轉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/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路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不轉，人轉；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人不轉，心轉。</a:t>
            </a:r>
          </a:p>
          <a:p>
            <a:pPr marL="514350" indent="-514350"/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  心隨境轉則煩，境隨心運則喜。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4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olinidiopsis tigriodes. A species orch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3757" b="9633"/>
          <a:stretch>
            <a:fillRect/>
          </a:stretch>
        </p:blipFill>
        <p:spPr bwMode="auto">
          <a:xfrm>
            <a:off x="6365875" y="2922806"/>
            <a:ext cx="2778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2071688" y="571500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增進「生活智慧」</a:t>
            </a:r>
          </a:p>
        </p:txBody>
      </p:sp>
      <p:sp>
        <p:nvSpPr>
          <p:cNvPr id="6" name="矩形 5"/>
          <p:cNvSpPr/>
          <p:nvPr/>
        </p:nvSpPr>
        <p:spPr>
          <a:xfrm>
            <a:off x="560734" y="1643063"/>
            <a:ext cx="74295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--</a:t>
            </a:r>
          </a:p>
          <a:p>
            <a:pPr marL="514350" indent="-514350">
              <a:defRPr/>
            </a:pP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為了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賺錢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，犧牲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健康。</a:t>
            </a:r>
            <a: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為了修復身体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，犧牲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錢財。</a:t>
            </a:r>
            <a: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因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擔心未來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，無法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享受現在。</a:t>
            </a:r>
            <a: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就這樣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，無法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活在當下。</a:t>
            </a:r>
            <a: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活著時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，忘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了生命是短暫的。</a:t>
            </a:r>
            <a: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fr-FR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死時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發現他未曾好好地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活著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78907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olinidiopsis tigriodes. A species orch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3757" b="9633"/>
          <a:stretch>
            <a:fillRect/>
          </a:stretch>
        </p:blipFill>
        <p:spPr bwMode="auto">
          <a:xfrm>
            <a:off x="6365875" y="2922806"/>
            <a:ext cx="2778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2071688" y="571500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增進「生活智慧」</a:t>
            </a:r>
          </a:p>
        </p:txBody>
      </p:sp>
      <p:sp>
        <p:nvSpPr>
          <p:cNvPr id="6" name="矩形 5"/>
          <p:cNvSpPr/>
          <p:nvPr/>
        </p:nvSpPr>
        <p:spPr>
          <a:xfrm>
            <a:off x="590574" y="1334890"/>
            <a:ext cx="74295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說話十要十勿準則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以口修行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，勿造謠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誹謗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管好情緒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，勿濫發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脾氣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樂於讚勉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吹毛求疵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就事論事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，勿攻擊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人身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合理論斷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以偏概全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尊重異見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，勿剛愎自用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寬容體諒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，勿撕破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面子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慎思謹言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胡言亂語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九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幽默自然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，勿出言施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暴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1428750" lvl="2" indent="-514350">
              <a:defRPr/>
            </a:pP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十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將心比心</a:t>
            </a:r>
            <a:r>
              <a:rPr lang="zh-TW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，勿自大自私</a:t>
            </a:r>
            <a:endParaRPr lang="en-US" altLang="zh-TW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956426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olinidiopsis tigriodes. A species orch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3757" b="9633"/>
          <a:stretch>
            <a:fillRect/>
          </a:stretch>
        </p:blipFill>
        <p:spPr bwMode="auto">
          <a:xfrm>
            <a:off x="7754937" y="4751604"/>
            <a:ext cx="1389063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/>
          <p:cNvSpPr>
            <a:spLocks noChangeArrowheads="1"/>
          </p:cNvSpPr>
          <p:nvPr/>
        </p:nvSpPr>
        <p:spPr bwMode="auto">
          <a:xfrm>
            <a:off x="2071688" y="571500"/>
            <a:ext cx="3878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增進「生活智慧」</a:t>
            </a:r>
          </a:p>
        </p:txBody>
      </p:sp>
      <p:sp>
        <p:nvSpPr>
          <p:cNvPr id="6" name="矩形 5"/>
          <p:cNvSpPr/>
          <p:nvPr/>
        </p:nvSpPr>
        <p:spPr>
          <a:xfrm>
            <a:off x="590574" y="1334890"/>
            <a:ext cx="8013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多說好話積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功德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少</a:t>
            </a:r>
            <a:r>
              <a:rPr lang="zh-TW" altLang="zh-TW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說抱怨的話，多說寬容的話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抱怨」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帶來記恨，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「寬容」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乃是智慧；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少說諷刺的話，多說尊重的話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諷刺」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顯得輕視，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「尊重」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增加瞭解；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少說拒絕的話，多說關懷的話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拒絕」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形成對立，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「關懷」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獲得友誼；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少說命令的話，多說商量的話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命令」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只是接受，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「商量」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才是領導；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少說批評的話，多說鼓勵的話</a:t>
            </a:r>
            <a:r>
              <a:rPr lang="zh-TW" altLang="zh-TW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28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defRPr/>
            </a:pPr>
            <a:r>
              <a:rPr lang="en-US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批評」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造成隔閡，</a:t>
            </a:r>
            <a:r>
              <a:rPr lang="zh-TW" altLang="zh-TW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「鼓勵」</a:t>
            </a:r>
            <a:r>
              <a:rPr lang="zh-TW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激發潛能。</a:t>
            </a:r>
            <a: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468703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買個水壺_燒開水喝">
  <a:themeElements>
    <a:clrScheme name="因為擁有朋友才美麗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因為擁有朋友才美麗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因為擁有朋友才美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因為擁有朋友才美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因為擁有朋友才美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因為擁有朋友才美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因為擁有朋友才美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因為擁有朋友才美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因為擁有朋友才美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因為擁有朋友才美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因為擁有朋友才美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因為擁有朋友才美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因為擁有朋友才美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因為擁有朋友才美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買個水壺_燒開水喝</Template>
  <TotalTime>808</TotalTime>
  <Words>2087</Words>
  <Application>Microsoft Office PowerPoint</Application>
  <PresentationFormat>如螢幕大小 (4:3)</PresentationFormat>
  <Paragraphs>209</Paragraphs>
  <Slides>20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買個水壺_燒開水喝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老頑童</dc:creator>
  <cp:lastModifiedBy>kiki</cp:lastModifiedBy>
  <cp:revision>66</cp:revision>
  <dcterms:created xsi:type="dcterms:W3CDTF">2008-06-10T06:49:51Z</dcterms:created>
  <dcterms:modified xsi:type="dcterms:W3CDTF">2012-03-19T08:54:00Z</dcterms:modified>
</cp:coreProperties>
</file>